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78" r:id="rId7"/>
    <p:sldId id="279" r:id="rId8"/>
    <p:sldId id="286" r:id="rId9"/>
    <p:sldId id="287" r:id="rId10"/>
    <p:sldId id="258" r:id="rId11"/>
    <p:sldId id="280" r:id="rId12"/>
    <p:sldId id="281" r:id="rId13"/>
    <p:sldId id="282" r:id="rId14"/>
    <p:sldId id="266" r:id="rId15"/>
    <p:sldId id="284" r:id="rId16"/>
    <p:sldId id="288" r:id="rId17"/>
    <p:sldId id="271" r:id="rId18"/>
    <p:sldId id="28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55" autoAdjust="0"/>
  </p:normalViewPr>
  <p:slideViewPr>
    <p:cSldViewPr snapToGrid="0">
      <p:cViewPr varScale="1">
        <p:scale>
          <a:sx n="40" d="100"/>
          <a:sy n="40" d="100"/>
        </p:scale>
        <p:origin x="44" y="48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4/21/2024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04244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9992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971307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62251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025326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754912"/>
            <a:ext cx="5243263" cy="5775278"/>
          </a:xfrm>
        </p:spPr>
        <p:txBody>
          <a:bodyPr anchor="ctr"/>
          <a:lstStyle/>
          <a:p>
            <a:r>
              <a:rPr lang="en-US" dirty="0"/>
              <a:t>Agile Development</a:t>
            </a:r>
            <a:br>
              <a:rPr lang="en-US" dirty="0"/>
            </a:br>
            <a:r>
              <a:rPr lang="en-US" dirty="0"/>
              <a:t>		VS</a:t>
            </a:r>
            <a:br>
              <a:rPr lang="en-US" dirty="0"/>
            </a:br>
            <a:r>
              <a:rPr lang="en-US" dirty="0"/>
              <a:t>Traditional Method</a:t>
            </a:r>
          </a:p>
        </p:txBody>
      </p:sp>
      <p:sp>
        <p:nvSpPr>
          <p:cNvPr id="3" name="TextBox 2">
            <a:extLst>
              <a:ext uri="{FF2B5EF4-FFF2-40B4-BE49-F238E27FC236}">
                <a16:creationId xmlns:a16="http://schemas.microsoft.com/office/drawing/2014/main" id="{D016C254-A147-A4AE-44FC-4D9D7D8F0E93}"/>
              </a:ext>
            </a:extLst>
          </p:cNvPr>
          <p:cNvSpPr txBox="1"/>
          <p:nvPr/>
        </p:nvSpPr>
        <p:spPr>
          <a:xfrm flipH="1">
            <a:off x="1584251" y="5156791"/>
            <a:ext cx="4369982" cy="1015663"/>
          </a:xfrm>
          <a:prstGeom prst="rect">
            <a:avLst/>
          </a:prstGeom>
          <a:noFill/>
        </p:spPr>
        <p:txBody>
          <a:bodyPr wrap="square" rtlCol="0">
            <a:spAutoFit/>
          </a:bodyPr>
          <a:lstStyle/>
          <a:p>
            <a:r>
              <a:rPr lang="en-US" sz="2000" dirty="0"/>
              <a:t>Daniel Schween</a:t>
            </a:r>
          </a:p>
          <a:p>
            <a:r>
              <a:rPr lang="en-US" sz="2000" dirty="0"/>
              <a:t>CS-250</a:t>
            </a:r>
          </a:p>
          <a:p>
            <a:r>
              <a:rPr lang="en-US" sz="2000" dirty="0"/>
              <a:t>04/19/2024</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1780860"/>
          </a:xfrm>
        </p:spPr>
        <p:txBody>
          <a:bodyPr/>
          <a:lstStyle/>
          <a:p>
            <a:r>
              <a:rPr lang="en-US" dirty="0"/>
              <a:t>Scrum Tools and Agile Methods</a:t>
            </a:r>
          </a:p>
        </p:txBody>
      </p:sp>
      <p:sp>
        <p:nvSpPr>
          <p:cNvPr id="13" name="Text Placeholder 12">
            <a:extLst>
              <a:ext uri="{FF2B5EF4-FFF2-40B4-BE49-F238E27FC236}">
                <a16:creationId xmlns:a16="http://schemas.microsoft.com/office/drawing/2014/main" id="{7E5B6E40-3A7D-ACF7-AA38-25977D322D81}"/>
              </a:ext>
            </a:extLst>
          </p:cNvPr>
          <p:cNvSpPr>
            <a:spLocks noGrp="1"/>
          </p:cNvSpPr>
          <p:nvPr>
            <p:ph type="body" idx="1"/>
          </p:nvPr>
        </p:nvSpPr>
        <p:spPr>
          <a:xfrm>
            <a:off x="1341120" y="2960877"/>
            <a:ext cx="2722880" cy="351284"/>
          </a:xfrm>
        </p:spPr>
        <p:txBody>
          <a:bodyPr/>
          <a:lstStyle/>
          <a:p>
            <a:r>
              <a:rPr lang="en-US" dirty="0"/>
              <a:t>Preparing for questions</a:t>
            </a:r>
          </a:p>
        </p:txBody>
      </p:sp>
      <p:sp>
        <p:nvSpPr>
          <p:cNvPr id="15" name="Text Placeholder 14">
            <a:extLst>
              <a:ext uri="{FF2B5EF4-FFF2-40B4-BE49-F238E27FC236}">
                <a16:creationId xmlns:a16="http://schemas.microsoft.com/office/drawing/2014/main" id="{A536BD54-EFA1-25A2-9F04-4F22C36E2A5D}"/>
              </a:ext>
            </a:extLst>
          </p:cNvPr>
          <p:cNvSpPr>
            <a:spLocks noGrp="1"/>
          </p:cNvSpPr>
          <p:nvPr>
            <p:ph type="body" idx="10"/>
          </p:nvPr>
        </p:nvSpPr>
        <p:spPr>
          <a:xfrm>
            <a:off x="4856470" y="2339661"/>
            <a:ext cx="5516880" cy="351284"/>
          </a:xfrm>
        </p:spPr>
        <p:txBody>
          <a:bodyPr/>
          <a:lstStyle/>
          <a:p>
            <a:r>
              <a:rPr lang="en-US" dirty="0"/>
              <a:t>Agile tools</a:t>
            </a:r>
          </a:p>
          <a:p>
            <a:endParaRPr lang="en-US" dirty="0"/>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4927983" y="2760358"/>
            <a:ext cx="5506720" cy="3595991"/>
          </a:xfrm>
        </p:spPr>
        <p:txBody>
          <a:bodyPr>
            <a:normAutofit lnSpcReduction="10000"/>
          </a:bodyPr>
          <a:lstStyle/>
          <a:p>
            <a:r>
              <a:rPr lang="en-US" dirty="0"/>
              <a:t>Agile Development tools help the team plan for success, keep every member informed, on the same page, and is a key factor of communication. Tools aid the Scrum team toward success and continuous improvement.</a:t>
            </a:r>
          </a:p>
          <a:p>
            <a:pPr lvl="1"/>
            <a:r>
              <a:rPr lang="en-US" dirty="0"/>
              <a:t>Weekly Scrum Events</a:t>
            </a:r>
          </a:p>
          <a:p>
            <a:pPr lvl="1"/>
            <a:r>
              <a:rPr lang="en-US" dirty="0"/>
              <a:t>Daily Stand-up Meetings</a:t>
            </a:r>
          </a:p>
          <a:p>
            <a:pPr lvl="1"/>
            <a:r>
              <a:rPr lang="en-US" dirty="0"/>
              <a:t>Information Radiators</a:t>
            </a:r>
          </a:p>
          <a:p>
            <a:pPr lvl="1"/>
            <a:r>
              <a:rPr lang="en-US" dirty="0"/>
              <a:t>Face-to-Face Communication &amp; E-Mail</a:t>
            </a:r>
          </a:p>
          <a:p>
            <a:pPr lvl="1"/>
            <a:r>
              <a:rPr lang="en-US" dirty="0"/>
              <a:t>Comm. Software: Microsoft Azure Boards, Jira, etc.</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10</a:t>
            </a:fld>
            <a:endParaRPr lang="en-US" dirty="0"/>
          </a:p>
        </p:txBody>
      </p:sp>
      <p:pic>
        <p:nvPicPr>
          <p:cNvPr id="6" name="Content Placeholder 5" descr="Person writing on a board">
            <a:extLst>
              <a:ext uri="{FF2B5EF4-FFF2-40B4-BE49-F238E27FC236}">
                <a16:creationId xmlns:a16="http://schemas.microsoft.com/office/drawing/2014/main" id="{8447AFA2-9043-E087-DFDE-457DD514A0E0}"/>
              </a:ext>
            </a:extLst>
          </p:cNvPr>
          <p:cNvPicPr>
            <a:picLocks noGrp="1" noChangeAspect="1"/>
          </p:cNvPicPr>
          <p:nvPr>
            <p:ph sz="half" idx="15"/>
          </p:nvPr>
        </p:nvPicPr>
        <p:blipFill>
          <a:blip r:embed="rId3"/>
          <a:stretch>
            <a:fillRect/>
          </a:stretch>
        </p:blipFill>
        <p:spPr>
          <a:xfrm>
            <a:off x="1229371" y="2960877"/>
            <a:ext cx="2722562" cy="2018614"/>
          </a:xfrm>
        </p:spPr>
      </p:pic>
    </p:spTree>
    <p:extLst>
      <p:ext uri="{BB962C8B-B14F-4D97-AF65-F5344CB8AC3E}">
        <p14:creationId xmlns:p14="http://schemas.microsoft.com/office/powerpoint/2010/main" val="636929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81955" y="448970"/>
            <a:ext cx="5884027" cy="854659"/>
          </a:xfrm>
        </p:spPr>
        <p:txBody>
          <a:bodyPr>
            <a:normAutofit fontScale="90000"/>
          </a:bodyPr>
          <a:lstStyle/>
          <a:p>
            <a:r>
              <a:rPr lang="en-US" dirty="0"/>
              <a:t>Traditional methodology: Waterfall Method</a:t>
            </a:r>
          </a:p>
        </p:txBody>
      </p:sp>
      <p:pic>
        <p:nvPicPr>
          <p:cNvPr id="47" name="Picture Placeholder 46" descr="Photo of falls between mountains">
            <a:extLst>
              <a:ext uri="{FF2B5EF4-FFF2-40B4-BE49-F238E27FC236}">
                <a16:creationId xmlns:a16="http://schemas.microsoft.com/office/drawing/2014/main" id="{F55BC7A4-EE4B-7EFC-C325-408D66C3CBA7}"/>
              </a:ext>
            </a:extLst>
          </p:cNvPr>
          <p:cNvPicPr>
            <a:picLocks noGrp="1" noChangeAspect="1"/>
          </p:cNvPicPr>
          <p:nvPr>
            <p:ph type="pic" sz="quarter" idx="13"/>
          </p:nvPr>
        </p:nvPicPr>
        <p:blipFill>
          <a:blip r:embed="rId3"/>
          <a:srcRect l="23426" r="23426"/>
          <a:stretch/>
        </p:blipFill>
        <p:spPr>
          <a:xfrm>
            <a:off x="-28230" y="-9144"/>
            <a:ext cx="5481955" cy="6876288"/>
          </a:xfrm>
        </p:spPr>
      </p:pic>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11</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1549545"/>
            <a:ext cx="5907176" cy="5171929"/>
          </a:xfrm>
        </p:spPr>
        <p:txBody>
          <a:bodyPr>
            <a:noAutofit/>
          </a:bodyPr>
          <a:lstStyle/>
          <a:p>
            <a:r>
              <a:rPr lang="en-US" dirty="0"/>
              <a:t>The Waterfall method is a classic software development lifecycle that is linear and sequential. This methos had distinct goals for each phase of development and is not as transparent and open as agile development. Just like a real-life waterfall, the water falls down the cliff and cannot turn back; waterfall development is very comparable because once one phase of development is accomplished it does not go back and continues to the next phase of development.</a:t>
            </a:r>
          </a:p>
          <a:p>
            <a:r>
              <a:rPr lang="en-US" dirty="0"/>
              <a:t>The waterfall Methos is Plan driven, and typically these plans are centralized around fixed budgets and time. The Waterfall Method follows a common pattern, first to last: System requirements, software requirements, analysis, Program design, coding, testing, and operations.</a:t>
            </a:r>
          </a:p>
          <a:p>
            <a:r>
              <a:rPr lang="en-US" dirty="0"/>
              <a:t>Agile Methods incorporate all these principles at the same time in sprints and allow backtracking,</a:t>
            </a:r>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86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978261"/>
          </a:xfrm>
        </p:spPr>
        <p:txBody>
          <a:bodyPr anchor="b"/>
          <a:lstStyle/>
          <a:p>
            <a:r>
              <a:rPr lang="en-US" dirty="0"/>
              <a:t>Agile vs Waterfall:</a:t>
            </a:r>
            <a:br>
              <a:rPr lang="en-US" dirty="0"/>
            </a:br>
            <a:r>
              <a:rPr lang="en-US" dirty="0"/>
              <a:t>Pros</a:t>
            </a:r>
          </a:p>
        </p:txBody>
      </p:sp>
      <p:sp>
        <p:nvSpPr>
          <p:cNvPr id="6" name="Text Placeholder 5">
            <a:extLst>
              <a:ext uri="{FF2B5EF4-FFF2-40B4-BE49-F238E27FC236}">
                <a16:creationId xmlns:a16="http://schemas.microsoft.com/office/drawing/2014/main" id="{D2E1CF79-4FDC-8CAF-CC16-E309A2C49758}"/>
              </a:ext>
            </a:extLst>
          </p:cNvPr>
          <p:cNvSpPr>
            <a:spLocks noGrp="1"/>
          </p:cNvSpPr>
          <p:nvPr>
            <p:ph type="body" idx="1"/>
          </p:nvPr>
        </p:nvSpPr>
        <p:spPr>
          <a:xfrm>
            <a:off x="759625" y="1539342"/>
            <a:ext cx="5733772" cy="448990"/>
          </a:xfrm>
        </p:spPr>
        <p:txBody>
          <a:bodyPr/>
          <a:lstStyle/>
          <a:p>
            <a:r>
              <a:rPr lang="en-US" dirty="0"/>
              <a:t>Agile Method Pros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759624" y="2041031"/>
            <a:ext cx="5733773" cy="4680444"/>
          </a:xfrm>
        </p:spPr>
        <p:txBody>
          <a:bodyPr>
            <a:noAutofit/>
          </a:bodyPr>
          <a:lstStyle/>
          <a:p>
            <a:r>
              <a:rPr lang="en-US" dirty="0"/>
              <a:t>Approach: Frequent Stakeholder Interaction</a:t>
            </a:r>
          </a:p>
          <a:p>
            <a:r>
              <a:rPr lang="en-US" dirty="0"/>
              <a:t>Flexibility: High</a:t>
            </a:r>
          </a:p>
          <a:p>
            <a:r>
              <a:rPr lang="en-US" dirty="0"/>
              <a:t>Requires: Team initiative and Short-term deadlines</a:t>
            </a:r>
          </a:p>
          <a:p>
            <a:r>
              <a:rPr lang="en-US" dirty="0"/>
              <a:t>Encourage productivity, transparency, openness and efficiency</a:t>
            </a:r>
          </a:p>
          <a:p>
            <a:r>
              <a:rPr lang="en-US" dirty="0"/>
              <a:t>A lot of flexibility to change project direction and experiment with new directions</a:t>
            </a:r>
          </a:p>
          <a:p>
            <a:r>
              <a:rPr lang="en-US" dirty="0"/>
              <a:t>Incorporates client feedback</a:t>
            </a:r>
          </a:p>
          <a:p>
            <a:r>
              <a:rPr lang="en-US" dirty="0"/>
              <a:t>Team members share roles and change direction to help solve problems within a sprint.</a:t>
            </a:r>
          </a:p>
          <a:p>
            <a:r>
              <a:rPr lang="en-US" dirty="0"/>
              <a:t>Open to updates, embraces error to fix early on, and breaks down large projects into increments </a:t>
            </a:r>
          </a:p>
          <a:p>
            <a:pPr marL="0" indent="0">
              <a:buNone/>
            </a:pPr>
            <a:endParaRPr lang="en-US" dirty="0"/>
          </a:p>
        </p:txBody>
      </p:sp>
      <p:sp>
        <p:nvSpPr>
          <p:cNvPr id="34" name="Text Placeholder 33">
            <a:extLst>
              <a:ext uri="{FF2B5EF4-FFF2-40B4-BE49-F238E27FC236}">
                <a16:creationId xmlns:a16="http://schemas.microsoft.com/office/drawing/2014/main" id="{AE07A905-8B37-D13F-25D3-1D3BCDB86B0B}"/>
              </a:ext>
            </a:extLst>
          </p:cNvPr>
          <p:cNvSpPr>
            <a:spLocks noGrp="1"/>
          </p:cNvSpPr>
          <p:nvPr>
            <p:ph type="body" sz="quarter" idx="3"/>
          </p:nvPr>
        </p:nvSpPr>
        <p:spPr>
          <a:xfrm>
            <a:off x="7887106" y="1763838"/>
            <a:ext cx="3943627" cy="448989"/>
          </a:xfrm>
        </p:spPr>
        <p:txBody>
          <a:bodyPr/>
          <a:lstStyle/>
          <a:p>
            <a:r>
              <a:rPr lang="en-US" dirty="0"/>
              <a:t>Waterfall Method pros</a:t>
            </a:r>
          </a:p>
        </p:txBody>
      </p:sp>
      <p:sp>
        <p:nvSpPr>
          <p:cNvPr id="35" name="Content Placeholder 34">
            <a:extLst>
              <a:ext uri="{FF2B5EF4-FFF2-40B4-BE49-F238E27FC236}">
                <a16:creationId xmlns:a16="http://schemas.microsoft.com/office/drawing/2014/main" id="{4E9A764F-6B65-050E-E561-82F77339D164}"/>
              </a:ext>
            </a:extLst>
          </p:cNvPr>
          <p:cNvSpPr>
            <a:spLocks noGrp="1"/>
          </p:cNvSpPr>
          <p:nvPr>
            <p:ph sz="half" idx="14"/>
          </p:nvPr>
        </p:nvSpPr>
        <p:spPr>
          <a:xfrm>
            <a:off x="7802885" y="2346720"/>
            <a:ext cx="3943627" cy="4374755"/>
          </a:xfrm>
        </p:spPr>
        <p:txBody>
          <a:bodyPr>
            <a:normAutofit fontScale="92500" lnSpcReduction="10000"/>
          </a:bodyPr>
          <a:lstStyle/>
          <a:p>
            <a:pPr marL="285750" indent="-285750">
              <a:buFont typeface="Arial" panose="020B0604020202020204" pitchFamily="34" charset="0"/>
              <a:buChar char="•"/>
            </a:pPr>
            <a:r>
              <a:rPr lang="en-US" dirty="0"/>
              <a:t>Approach: Hands-off; goals &amp; outcomes established from the beginning.</a:t>
            </a:r>
          </a:p>
          <a:p>
            <a:pPr marL="285750" indent="-285750">
              <a:buFont typeface="Arial" panose="020B0604020202020204" pitchFamily="34" charset="0"/>
              <a:buChar char="•"/>
            </a:pPr>
            <a:r>
              <a:rPr lang="en-US" dirty="0"/>
              <a:t>Flexibility: Low</a:t>
            </a:r>
          </a:p>
          <a:p>
            <a:pPr marL="285750" indent="-285750">
              <a:buFont typeface="Arial" panose="020B0604020202020204" pitchFamily="34" charset="0"/>
              <a:buChar char="•"/>
            </a:pPr>
            <a:r>
              <a:rPr lang="en-US" dirty="0"/>
              <a:t>Requires: Completing deliverables to progress to next phase</a:t>
            </a:r>
          </a:p>
          <a:p>
            <a:pPr marL="285750" indent="-285750">
              <a:buFont typeface="Arial" panose="020B0604020202020204" pitchFamily="34" charset="0"/>
              <a:buChar char="•"/>
            </a:pPr>
            <a:r>
              <a:rPr lang="en-US" dirty="0"/>
              <a:t>Provides a concrete plan of the project form start to finish</a:t>
            </a:r>
          </a:p>
          <a:p>
            <a:pPr marL="285750" indent="-285750">
              <a:buFont typeface="Arial" panose="020B0604020202020204" pitchFamily="34" charset="0"/>
              <a:buChar char="•"/>
            </a:pPr>
            <a:r>
              <a:rPr lang="en-US" dirty="0"/>
              <a:t>The team establishes project requirements early on, which can save time</a:t>
            </a:r>
          </a:p>
          <a:p>
            <a:pPr marL="285750" indent="-285750">
              <a:buFont typeface="Arial" panose="020B0604020202020204" pitchFamily="34" charset="0"/>
              <a:buChar char="•"/>
            </a:pPr>
            <a:r>
              <a:rPr lang="en-US" dirty="0"/>
              <a:t>Each phase of the project requires a deliverable to progress to the next phase, making the workflow more structured</a:t>
            </a:r>
          </a:p>
          <a:p>
            <a:pPr marL="285750" indent="-285750">
              <a:buFont typeface="Arial" panose="020B0604020202020204" pitchFamily="34" charset="0"/>
              <a:buChar char="•"/>
            </a:pPr>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978261"/>
          </a:xfrm>
        </p:spPr>
        <p:txBody>
          <a:bodyPr anchor="b"/>
          <a:lstStyle/>
          <a:p>
            <a:r>
              <a:rPr lang="en-US" dirty="0"/>
              <a:t>Agile vs Waterfall: </a:t>
            </a:r>
            <a:r>
              <a:rPr lang="en-US" dirty="0" err="1"/>
              <a:t>COns</a:t>
            </a:r>
            <a:endParaRPr lang="en-US" dirty="0"/>
          </a:p>
        </p:txBody>
      </p:sp>
      <p:sp>
        <p:nvSpPr>
          <p:cNvPr id="6" name="Text Placeholder 5">
            <a:extLst>
              <a:ext uri="{FF2B5EF4-FFF2-40B4-BE49-F238E27FC236}">
                <a16:creationId xmlns:a16="http://schemas.microsoft.com/office/drawing/2014/main" id="{D2E1CF79-4FDC-8CAF-CC16-E309A2C49758}"/>
              </a:ext>
            </a:extLst>
          </p:cNvPr>
          <p:cNvSpPr>
            <a:spLocks noGrp="1"/>
          </p:cNvSpPr>
          <p:nvPr>
            <p:ph type="body" idx="1"/>
          </p:nvPr>
        </p:nvSpPr>
        <p:spPr>
          <a:xfrm>
            <a:off x="759625" y="1539342"/>
            <a:ext cx="5733772" cy="448990"/>
          </a:xfrm>
        </p:spPr>
        <p:txBody>
          <a:bodyPr/>
          <a:lstStyle/>
          <a:p>
            <a:r>
              <a:rPr lang="en-US" dirty="0"/>
              <a:t>Agile Method Cons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759624" y="2041031"/>
            <a:ext cx="5733773" cy="4680444"/>
          </a:xfrm>
        </p:spPr>
        <p:txBody>
          <a:bodyPr>
            <a:noAutofit/>
          </a:bodyPr>
          <a:lstStyle/>
          <a:p>
            <a:r>
              <a:rPr lang="en-US" dirty="0"/>
              <a:t>Team members work on multiple phases of the product at the same time, so there is potential for overlap or unnecessary effort spent on later stages if an earlier phase needs to be modified </a:t>
            </a:r>
          </a:p>
          <a:p>
            <a:r>
              <a:rPr lang="en-US" dirty="0"/>
              <a:t>Deliverables are not a requirement to progress to the following phase. It can be harder to ensure the entire team is on the same page – especially if it’s a large team with different departments. Work can get lost or miscommunicated when team members leave and join in the middle of the project. This is why communication tools are so important.</a:t>
            </a:r>
          </a:p>
          <a:p>
            <a:r>
              <a:rPr lang="en-US" dirty="0"/>
              <a:t>The project timeline is more difficult to determine from the start, and it is also more susceptible to change. Cost also becomes less predictable.</a:t>
            </a:r>
          </a:p>
          <a:p>
            <a:pPr marL="0" indent="0">
              <a:buNone/>
            </a:pPr>
            <a:endParaRPr lang="en-US" dirty="0"/>
          </a:p>
        </p:txBody>
      </p:sp>
      <p:sp>
        <p:nvSpPr>
          <p:cNvPr id="34" name="Text Placeholder 33">
            <a:extLst>
              <a:ext uri="{FF2B5EF4-FFF2-40B4-BE49-F238E27FC236}">
                <a16:creationId xmlns:a16="http://schemas.microsoft.com/office/drawing/2014/main" id="{AE07A905-8B37-D13F-25D3-1D3BCDB86B0B}"/>
              </a:ext>
            </a:extLst>
          </p:cNvPr>
          <p:cNvSpPr>
            <a:spLocks noGrp="1"/>
          </p:cNvSpPr>
          <p:nvPr>
            <p:ph type="body" sz="quarter" idx="3"/>
          </p:nvPr>
        </p:nvSpPr>
        <p:spPr>
          <a:xfrm>
            <a:off x="7887106" y="1763838"/>
            <a:ext cx="3943627" cy="448989"/>
          </a:xfrm>
        </p:spPr>
        <p:txBody>
          <a:bodyPr/>
          <a:lstStyle/>
          <a:p>
            <a:r>
              <a:rPr lang="en-US" dirty="0"/>
              <a:t>Waterfall Method Cons</a:t>
            </a:r>
          </a:p>
        </p:txBody>
      </p:sp>
      <p:sp>
        <p:nvSpPr>
          <p:cNvPr id="35" name="Content Placeholder 34">
            <a:extLst>
              <a:ext uri="{FF2B5EF4-FFF2-40B4-BE49-F238E27FC236}">
                <a16:creationId xmlns:a16="http://schemas.microsoft.com/office/drawing/2014/main" id="{4E9A764F-6B65-050E-E561-82F77339D164}"/>
              </a:ext>
            </a:extLst>
          </p:cNvPr>
          <p:cNvSpPr>
            <a:spLocks noGrp="1"/>
          </p:cNvSpPr>
          <p:nvPr>
            <p:ph sz="half" idx="14"/>
          </p:nvPr>
        </p:nvSpPr>
        <p:spPr>
          <a:xfrm>
            <a:off x="7026443" y="2346720"/>
            <a:ext cx="4720070" cy="4374755"/>
          </a:xfrm>
        </p:spPr>
        <p:txBody>
          <a:bodyPr>
            <a:normAutofit fontScale="92500" lnSpcReduction="20000"/>
          </a:bodyPr>
          <a:lstStyle/>
          <a:p>
            <a:pPr marL="285750" indent="-285750">
              <a:buFont typeface="Arial" panose="020B0604020202020204" pitchFamily="34" charset="0"/>
              <a:buChar char="•"/>
            </a:pPr>
            <a:r>
              <a:rPr lang="en-US" dirty="0"/>
              <a:t>Because each project phase needs to be completed before progressing to the next phase, the process can take longer</a:t>
            </a:r>
          </a:p>
          <a:p>
            <a:pPr marL="285750" indent="-285750">
              <a:buFont typeface="Arial" panose="020B0604020202020204" pitchFamily="34" charset="0"/>
              <a:buChar char="•"/>
            </a:pPr>
            <a:r>
              <a:rPr lang="en-US" dirty="0"/>
              <a:t>The team might not realize an issue with a phase until they have already progressed to the next one. This means the team would have to backtrack through each phase and check where the mistake occurred, costing time.</a:t>
            </a:r>
          </a:p>
          <a:p>
            <a:pPr marL="285750" indent="-285750">
              <a:buFont typeface="Arial" panose="020B0604020202020204" pitchFamily="34" charset="0"/>
              <a:buChar char="•"/>
            </a:pPr>
            <a:r>
              <a:rPr lang="en-US" dirty="0"/>
              <a:t>Since the project Is predetermined and initially outlined from start to finish, this doesn’t allow for a lot of flexibility or change</a:t>
            </a:r>
          </a:p>
          <a:p>
            <a:pPr marL="285750" indent="-285750">
              <a:buFont typeface="Arial" panose="020B0604020202020204" pitchFamily="34" charset="0"/>
              <a:buChar char="•"/>
            </a:pPr>
            <a:r>
              <a:rPr lang="en-US" dirty="0"/>
              <a:t>Stakeholders may disagree with results at the later phases of a project, creating confusion and scramble to reach the deadline.</a:t>
            </a:r>
          </a:p>
          <a:p>
            <a:pPr marL="285750" indent="-285750">
              <a:buFont typeface="Arial" panose="020B0604020202020204" pitchFamily="34" charset="0"/>
              <a:buChar char="•"/>
            </a:pPr>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71098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962526"/>
            <a:ext cx="4179570" cy="653945"/>
          </a:xfrm>
        </p:spPr>
        <p:txBody>
          <a:bodyPr/>
          <a:lstStyle/>
          <a:p>
            <a:r>
              <a:rPr lang="en-US" dirty="0"/>
              <a:t>References</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199" y="2003909"/>
            <a:ext cx="7523747" cy="4220428"/>
          </a:xfrm>
        </p:spPr>
        <p:txBody>
          <a:bodyPr>
            <a:noAutofit/>
          </a:bodyPr>
          <a:lstStyle/>
          <a:p>
            <a:r>
              <a:rPr lang="en-US" i="1" dirty="0">
                <a:effectLst/>
              </a:rPr>
              <a:t>1. The Scrum team: Scrum alliance</a:t>
            </a:r>
            <a:r>
              <a:rPr lang="en-US" dirty="0">
                <a:effectLst/>
              </a:rPr>
              <a:t>. The Scrum Team | Scrum Alliance. (n.d.). https://resources.scrumalliance.org/Article/scrum-team </a:t>
            </a:r>
          </a:p>
          <a:p>
            <a:r>
              <a:rPr lang="en-US" dirty="0"/>
              <a:t>2. </a:t>
            </a:r>
            <a:r>
              <a:rPr lang="en-US" dirty="0" err="1">
                <a:effectLst/>
              </a:rPr>
              <a:t>Hoory</a:t>
            </a:r>
            <a:r>
              <a:rPr lang="en-US" dirty="0">
                <a:effectLst/>
              </a:rPr>
              <a:t>, L. (2022, August 10). </a:t>
            </a:r>
            <a:r>
              <a:rPr lang="en-US" i="1" dirty="0">
                <a:effectLst/>
              </a:rPr>
              <a:t>Agile vs. waterfall: Which project management methodology is best for you?</a:t>
            </a:r>
            <a:r>
              <a:rPr lang="en-US" dirty="0">
                <a:effectLst/>
              </a:rPr>
              <a:t>. Forbes. https://www.forbes.com/advisor/business/agile-vs-waterfall-methodology/ </a:t>
            </a:r>
          </a:p>
          <a:p>
            <a:r>
              <a:rPr lang="en-US" dirty="0"/>
              <a:t>3. </a:t>
            </a:r>
            <a:r>
              <a:rPr lang="en-US" dirty="0">
                <a:effectLst/>
              </a:rPr>
              <a:t>Cobb, C. G. (2023). </a:t>
            </a:r>
            <a:r>
              <a:rPr lang="en-US" i="1" dirty="0">
                <a:effectLst/>
              </a:rPr>
              <a:t>The Project Manager’s Guide to Mastering Agile: Principles and practices for an adaptive approach</a:t>
            </a:r>
            <a:r>
              <a:rPr lang="en-US" dirty="0">
                <a:effectLst/>
              </a:rPr>
              <a:t>. Wiley. </a:t>
            </a:r>
          </a:p>
          <a:p>
            <a:endParaRPr lang="en-US" dirty="0"/>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a:noAutofit/>
          </a:bodyPr>
          <a:lstStyle/>
          <a:p>
            <a:r>
              <a:rPr lang="en-US" dirty="0"/>
              <a:t>Daniel Schween</a:t>
            </a:r>
          </a:p>
          <a:p>
            <a:r>
              <a:rPr lang="en-US" dirty="0"/>
              <a:t>CS-250: SDLC</a:t>
            </a:r>
          </a:p>
          <a:p>
            <a:r>
              <a:rPr lang="en-US" dirty="0"/>
              <a:t>SNHU</a:t>
            </a:r>
          </a:p>
          <a:p>
            <a:r>
              <a:rPr lang="en-US" dirty="0"/>
              <a:t>April 2024</a:t>
            </a:r>
          </a:p>
          <a:p>
            <a:r>
              <a:rPr lang="en-US" dirty="0"/>
              <a:t>Agile VS Traditional  Methodology</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3097070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normAutofit/>
          </a:bodyPr>
          <a:lstStyle/>
          <a:p>
            <a:r>
              <a:rPr lang="en-US" sz="3600"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fontScale="77500" lnSpcReduction="20000"/>
          </a:bodyPr>
          <a:lstStyle/>
          <a:p>
            <a:r>
              <a:rPr lang="en-US" sz="2400" dirty="0"/>
              <a:t>Scrum Team</a:t>
            </a:r>
          </a:p>
          <a:p>
            <a:r>
              <a:rPr lang="en-US" sz="2400" dirty="0"/>
              <a:t>Product Owner</a:t>
            </a:r>
          </a:p>
          <a:p>
            <a:r>
              <a:rPr lang="en-US" sz="2400" dirty="0"/>
              <a:t>Sprint-Planning</a:t>
            </a:r>
          </a:p>
          <a:p>
            <a:r>
              <a:rPr lang="en-US" sz="2400" dirty="0"/>
              <a:t>Scrum Tools</a:t>
            </a:r>
          </a:p>
          <a:p>
            <a:r>
              <a:rPr lang="en-US" sz="2400" dirty="0"/>
              <a:t>Waterfall Method</a:t>
            </a:r>
          </a:p>
          <a:p>
            <a:r>
              <a:rPr lang="en-US" sz="2400" dirty="0"/>
              <a:t>Pros and Cons</a:t>
            </a:r>
          </a:p>
          <a:p>
            <a:r>
              <a:rPr lang="en-US" sz="2400" dirty="0"/>
              <a:t>References</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179570" cy="3377354"/>
          </a:xfrm>
        </p:spPr>
        <p:txBody>
          <a:bodyPr/>
          <a:lstStyle/>
          <a:p>
            <a:r>
              <a:rPr lang="en-US" dirty="0"/>
              <a:t>Agile Methodology: The new and Improved Format for Programmers</a:t>
            </a:r>
          </a:p>
        </p:txBody>
      </p:sp>
    </p:spTree>
    <p:extLst>
      <p:ext uri="{BB962C8B-B14F-4D97-AF65-F5344CB8AC3E}">
        <p14:creationId xmlns:p14="http://schemas.microsoft.com/office/powerpoint/2010/main" val="60879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288505" y="978568"/>
            <a:ext cx="5502441" cy="4973053"/>
          </a:xfrm>
        </p:spPr>
        <p:txBody>
          <a:bodyPr/>
          <a:lstStyle/>
          <a:p>
            <a:r>
              <a:rPr lang="en-US" dirty="0"/>
              <a:t>4 Role of Scrum Team</a:t>
            </a:r>
            <a:br>
              <a:rPr lang="en-US" dirty="0"/>
            </a:br>
            <a:br>
              <a:rPr lang="en-US" dirty="0"/>
            </a:br>
            <a:r>
              <a:rPr lang="en-US" b="1" dirty="0"/>
              <a:t>Product owner </a:t>
            </a:r>
            <a:r>
              <a:rPr lang="en-US" dirty="0"/>
              <a:t>– maximizes the value the product creates</a:t>
            </a:r>
            <a:br>
              <a:rPr lang="en-US" dirty="0"/>
            </a:br>
            <a:br>
              <a:rPr lang="en-US" dirty="0"/>
            </a:br>
            <a:r>
              <a:rPr lang="en-US" b="1" dirty="0"/>
              <a:t>Developer </a:t>
            </a:r>
            <a:r>
              <a:rPr lang="en-US" dirty="0"/>
              <a:t>– Creates products that offer a great user experience. Embrace change in sprints.</a:t>
            </a:r>
            <a:br>
              <a:rPr lang="en-US" dirty="0"/>
            </a:br>
            <a:endParaRPr lang="en-US" dirty="0"/>
          </a:p>
        </p:txBody>
      </p:sp>
      <p:pic>
        <p:nvPicPr>
          <p:cNvPr id="16" name="Picture Placeholder 15" descr="Business team brainstorming">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18104" r="18104"/>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459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288505" y="-705852"/>
            <a:ext cx="5502441" cy="7251032"/>
          </a:xfrm>
        </p:spPr>
        <p:txBody>
          <a:bodyPr/>
          <a:lstStyle/>
          <a:p>
            <a:r>
              <a:rPr lang="en-US" dirty="0"/>
              <a:t>4 Role of Scrum Team (cont.)</a:t>
            </a:r>
            <a:br>
              <a:rPr lang="en-US" dirty="0"/>
            </a:br>
            <a:br>
              <a:rPr lang="en-US" dirty="0"/>
            </a:br>
            <a:r>
              <a:rPr lang="en-US" b="1" dirty="0"/>
              <a:t>tester –</a:t>
            </a:r>
            <a:r>
              <a:rPr lang="en-US" dirty="0"/>
              <a:t> Provide product Quality Assurance w/ Test cases working with Scrum team with solutions &amp; feedback</a:t>
            </a:r>
            <a:br>
              <a:rPr lang="en-US" dirty="0"/>
            </a:br>
            <a:br>
              <a:rPr lang="en-US" dirty="0"/>
            </a:br>
            <a:br>
              <a:rPr lang="en-US" dirty="0"/>
            </a:br>
            <a:endParaRPr lang="en-US" dirty="0"/>
          </a:p>
        </p:txBody>
      </p:sp>
      <p:pic>
        <p:nvPicPr>
          <p:cNvPr id="16" name="Picture Placeholder 15" descr="Business team brainstorming">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18104" r="18104"/>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9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448926" y="254643"/>
            <a:ext cx="5502441" cy="7251032"/>
          </a:xfrm>
        </p:spPr>
        <p:txBody>
          <a:bodyPr/>
          <a:lstStyle/>
          <a:p>
            <a:br>
              <a:rPr lang="en-US" dirty="0"/>
            </a:br>
            <a:br>
              <a:rPr lang="en-US" dirty="0"/>
            </a:br>
            <a:r>
              <a:rPr lang="en-US" dirty="0"/>
              <a:t>4 Role of Scrum Team (cont.)</a:t>
            </a:r>
            <a:br>
              <a:rPr lang="en-US" dirty="0"/>
            </a:br>
            <a:br>
              <a:rPr lang="en-US" dirty="0"/>
            </a:br>
            <a:r>
              <a:rPr lang="en-US" b="1" dirty="0"/>
              <a:t>Scrum Master</a:t>
            </a:r>
            <a:r>
              <a:rPr lang="en-US" dirty="0"/>
              <a:t> – Offers process and method coaching. Acts as a change agent and facilitates organizational Development</a:t>
            </a:r>
            <a:br>
              <a:rPr lang="en-US" dirty="0"/>
            </a:br>
            <a:br>
              <a:rPr lang="en-US" dirty="0"/>
            </a:br>
            <a:br>
              <a:rPr lang="en-US" dirty="0"/>
            </a:br>
            <a:endParaRPr lang="en-US" dirty="0"/>
          </a:p>
        </p:txBody>
      </p:sp>
      <p:pic>
        <p:nvPicPr>
          <p:cNvPr id="16" name="Picture Placeholder 15" descr="Business team brainstorming">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18104" r="18104"/>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64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0"/>
            <a:ext cx="7288282" cy="2121177"/>
          </a:xfrm>
        </p:spPr>
        <p:txBody>
          <a:bodyPr/>
          <a:lstStyle/>
          <a:p>
            <a:r>
              <a:rPr lang="en-US" dirty="0"/>
              <a:t>Significance of Product owner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841124" y="2764938"/>
            <a:ext cx="9050963" cy="3591411"/>
          </a:xfrm>
        </p:spPr>
        <p:txBody>
          <a:bodyPr>
            <a:noAutofit/>
          </a:bodyPr>
          <a:lstStyle/>
          <a:p>
            <a:r>
              <a:rPr lang="en-US" dirty="0"/>
              <a:t>Product Owners and Senior Management Must be Agile</a:t>
            </a:r>
          </a:p>
          <a:p>
            <a:pPr lvl="1"/>
            <a:r>
              <a:rPr lang="en-US" dirty="0"/>
              <a:t>Scrum Teams depend on the Product Owner, so they know they are developing a quality product that includes every feature necessary including new features as the product grows </a:t>
            </a:r>
          </a:p>
          <a:p>
            <a:pPr lvl="1"/>
            <a:r>
              <a:rPr lang="en-US" dirty="0"/>
              <a:t>The Product Owner surveys the field and collects user stories and feedback from real users. If the user wants a particular functionality or improvement, the team wants to hear the feedback </a:t>
            </a:r>
          </a:p>
          <a:p>
            <a:pPr lvl="1"/>
            <a:r>
              <a:rPr lang="en-US" dirty="0"/>
              <a:t>The Agile team is trained to incorporate changes into their sprints and would rather re-program to deliver a superior product</a:t>
            </a:r>
          </a:p>
          <a:p>
            <a:pPr lvl="1"/>
            <a:r>
              <a:rPr lang="en-US" dirty="0"/>
              <a:t>The Development team seeks feedback and embraces change. Identifying errors and areas of improvement is the transparency and openness Agile stands for. </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49" y="406400"/>
            <a:ext cx="4510839" cy="3457971"/>
          </a:xfrm>
        </p:spPr>
        <p:txBody>
          <a:bodyPr/>
          <a:lstStyle/>
          <a:p>
            <a:r>
              <a:rPr lang="en-US" dirty="0"/>
              <a:t>Sprint-planning VS Traditional planning</a:t>
            </a:r>
          </a:p>
        </p:txBody>
      </p:sp>
    </p:spTree>
    <p:extLst>
      <p:ext uri="{BB962C8B-B14F-4D97-AF65-F5344CB8AC3E}">
        <p14:creationId xmlns:p14="http://schemas.microsoft.com/office/powerpoint/2010/main" val="33469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33700" y="568961"/>
            <a:ext cx="8420100" cy="1780860"/>
          </a:xfrm>
        </p:spPr>
        <p:txBody>
          <a:bodyPr/>
          <a:lstStyle/>
          <a:p>
            <a:r>
              <a:rPr lang="en-US" dirty="0"/>
              <a:t>Agile vs Waterfall Planning</a:t>
            </a:r>
          </a:p>
        </p:txBody>
      </p:sp>
      <p:sp>
        <p:nvSpPr>
          <p:cNvPr id="12" name="Text Placeholder 11">
            <a:extLst>
              <a:ext uri="{FF2B5EF4-FFF2-40B4-BE49-F238E27FC236}">
                <a16:creationId xmlns:a16="http://schemas.microsoft.com/office/drawing/2014/main" id="{554B61B9-26F6-B304-92CD-03053DAAF2A8}"/>
              </a:ext>
            </a:extLst>
          </p:cNvPr>
          <p:cNvSpPr>
            <a:spLocks noGrp="1"/>
          </p:cNvSpPr>
          <p:nvPr>
            <p:ph type="body" idx="1"/>
          </p:nvPr>
        </p:nvSpPr>
        <p:spPr>
          <a:xfrm>
            <a:off x="2933700" y="2797255"/>
            <a:ext cx="3924300" cy="464499"/>
          </a:xfrm>
        </p:spPr>
        <p:txBody>
          <a:bodyPr/>
          <a:lstStyle/>
          <a:p>
            <a:r>
              <a:rPr lang="en-US" dirty="0"/>
              <a:t>Sprint-Planning</a:t>
            </a:r>
          </a:p>
        </p:txBody>
      </p:sp>
      <p:sp>
        <p:nvSpPr>
          <p:cNvPr id="35" name="Content Placeholder 34">
            <a:extLst>
              <a:ext uri="{FF2B5EF4-FFF2-40B4-BE49-F238E27FC236}">
                <a16:creationId xmlns:a16="http://schemas.microsoft.com/office/drawing/2014/main" id="{EDBE6233-75E9-40D1-968F-58CA9AD0FF50}"/>
              </a:ext>
            </a:extLst>
          </p:cNvPr>
          <p:cNvSpPr>
            <a:spLocks noGrp="1"/>
          </p:cNvSpPr>
          <p:nvPr>
            <p:ph sz="half" idx="13"/>
          </p:nvPr>
        </p:nvSpPr>
        <p:spPr>
          <a:xfrm>
            <a:off x="2933700" y="3251596"/>
            <a:ext cx="3943627" cy="3606404"/>
          </a:xfrm>
        </p:spPr>
        <p:txBody>
          <a:bodyPr>
            <a:noAutofit/>
          </a:bodyPr>
          <a:lstStyle/>
          <a:p>
            <a:r>
              <a:rPr lang="en-US" dirty="0"/>
              <a:t>Agile teams break down large projects into “sprints”:</a:t>
            </a:r>
          </a:p>
          <a:p>
            <a:endParaRPr lang="en-US" dirty="0"/>
          </a:p>
          <a:p>
            <a:pPr marL="285750" indent="-285750">
              <a:buFont typeface="Arial" panose="020B0604020202020204" pitchFamily="34" charset="0"/>
              <a:buChar char="•"/>
            </a:pPr>
            <a:r>
              <a:rPr lang="en-US" dirty="0"/>
              <a:t>Sprints are typically increments of work that are ready to be developed and tested. There is no waiting around for other teams.</a:t>
            </a:r>
          </a:p>
          <a:p>
            <a:pPr marL="285750" indent="-285750">
              <a:buFont typeface="Arial" panose="020B0604020202020204" pitchFamily="34" charset="0"/>
              <a:buChar char="•"/>
            </a:pPr>
            <a:r>
              <a:rPr lang="en-US" dirty="0"/>
              <a:t> Once the work is available, the Scrum team immediately creates new sprints to continue the work.</a:t>
            </a:r>
          </a:p>
        </p:txBody>
      </p:sp>
      <p:sp>
        <p:nvSpPr>
          <p:cNvPr id="14" name="Text Placeholder 13">
            <a:extLst>
              <a:ext uri="{FF2B5EF4-FFF2-40B4-BE49-F238E27FC236}">
                <a16:creationId xmlns:a16="http://schemas.microsoft.com/office/drawing/2014/main" id="{CB9F9E8B-42CD-AC26-AFC9-F1F66695693B}"/>
              </a:ext>
            </a:extLst>
          </p:cNvPr>
          <p:cNvSpPr>
            <a:spLocks noGrp="1"/>
          </p:cNvSpPr>
          <p:nvPr>
            <p:ph type="body" sz="quarter" idx="3"/>
          </p:nvPr>
        </p:nvSpPr>
        <p:spPr>
          <a:xfrm>
            <a:off x="7410173" y="2797255"/>
            <a:ext cx="3943627" cy="464499"/>
          </a:xfrm>
        </p:spPr>
        <p:txBody>
          <a:bodyPr/>
          <a:lstStyle/>
          <a:p>
            <a:r>
              <a:rPr lang="en-US" dirty="0"/>
              <a:t>Traditional Planning</a:t>
            </a:r>
          </a:p>
        </p:txBody>
      </p:sp>
      <p:sp>
        <p:nvSpPr>
          <p:cNvPr id="50" name="Content Placeholder 49">
            <a:extLst>
              <a:ext uri="{FF2B5EF4-FFF2-40B4-BE49-F238E27FC236}">
                <a16:creationId xmlns:a16="http://schemas.microsoft.com/office/drawing/2014/main" id="{8F6B2AE9-DDE4-FD99-A235-3B39EEE21481}"/>
              </a:ext>
            </a:extLst>
          </p:cNvPr>
          <p:cNvSpPr>
            <a:spLocks noGrp="1"/>
          </p:cNvSpPr>
          <p:nvPr>
            <p:ph sz="half" idx="14"/>
          </p:nvPr>
        </p:nvSpPr>
        <p:spPr>
          <a:xfrm>
            <a:off x="7410173" y="3251595"/>
            <a:ext cx="3943627" cy="3234264"/>
          </a:xfrm>
        </p:spPr>
        <p:txBody>
          <a:bodyPr>
            <a:normAutofit fontScale="85000" lnSpcReduction="10000"/>
          </a:bodyPr>
          <a:lstStyle/>
          <a:p>
            <a:pPr marL="0" lvl="1" indent="0">
              <a:buNone/>
            </a:pPr>
            <a:r>
              <a:rPr lang="en-US" dirty="0"/>
              <a:t>Waterfall planning is typically planed at the beginning of the project with senior management</a:t>
            </a:r>
          </a:p>
          <a:p>
            <a:pPr lvl="1"/>
            <a:endParaRPr lang="en-US" dirty="0"/>
          </a:p>
          <a:p>
            <a:pPr lvl="1"/>
            <a:r>
              <a:rPr lang="en-US" dirty="0"/>
              <a:t>Once a plan is put in place, typically the dev teams sticks with the concrete plan</a:t>
            </a:r>
          </a:p>
          <a:p>
            <a:pPr lvl="1"/>
            <a:r>
              <a:rPr lang="en-US" dirty="0"/>
              <a:t>Fixed time and cost is a major factor, limiting openness and creativity</a:t>
            </a:r>
          </a:p>
          <a:p>
            <a:pPr lvl="1"/>
            <a:r>
              <a:rPr lang="en-US" dirty="0"/>
              <a:t>The team is broken down into specialized roles, limiting functionality</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0345872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{ADEE601A-04E1-46C3-9AA6-E7D426E6211F}tf67328976_win32</Template>
  <TotalTime>164</TotalTime>
  <Words>1133</Words>
  <Application>Microsoft Office PowerPoint</Application>
  <PresentationFormat>Widescreen</PresentationFormat>
  <Paragraphs>109</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Tenorite</vt:lpstr>
      <vt:lpstr>Custom</vt:lpstr>
      <vt:lpstr>Agile Development   VS Traditional Method</vt:lpstr>
      <vt:lpstr>AGENDA</vt:lpstr>
      <vt:lpstr>Agile Methodology: The new and Improved Format for Programmers</vt:lpstr>
      <vt:lpstr>4 Role of Scrum Team  Product owner – maximizes the value the product creates  Developer – Creates products that offer a great user experience. Embrace change in sprints. </vt:lpstr>
      <vt:lpstr>4 Role of Scrum Team (cont.)  tester – Provide product Quality Assurance w/ Test cases working with Scrum team with solutions &amp; feedback   </vt:lpstr>
      <vt:lpstr>  4 Role of Scrum Team (cont.)  Scrum Master – Offers process and method coaching. Acts as a change agent and facilitates organizational Development   </vt:lpstr>
      <vt:lpstr>Significance of Product owner</vt:lpstr>
      <vt:lpstr>Sprint-planning VS Traditional planning</vt:lpstr>
      <vt:lpstr>Agile vs Waterfall Planning</vt:lpstr>
      <vt:lpstr>Scrum Tools and Agile Methods</vt:lpstr>
      <vt:lpstr>Traditional methodology: Waterfall Method</vt:lpstr>
      <vt:lpstr>Agile vs Waterfall: Pros</vt:lpstr>
      <vt:lpstr>Agile vs Waterfall: COns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   VS Traditional Method</dc:title>
  <dc:creator>Schween, Daniel</dc:creator>
  <cp:lastModifiedBy>Schween, Daniel</cp:lastModifiedBy>
  <cp:revision>3</cp:revision>
  <dcterms:created xsi:type="dcterms:W3CDTF">2024-04-21T15:34:48Z</dcterms:created>
  <dcterms:modified xsi:type="dcterms:W3CDTF">2024-04-21T18:18:55Z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